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2" r:id="rId11"/>
    <p:sldId id="290" r:id="rId12"/>
    <p:sldId id="291" r:id="rId13"/>
    <p:sldId id="293" r:id="rId14"/>
    <p:sldId id="294" r:id="rId15"/>
    <p:sldId id="295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458"/>
    <a:srgbClr val="322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3" autoAdjust="0"/>
  </p:normalViewPr>
  <p:slideViewPr>
    <p:cSldViewPr>
      <p:cViewPr>
        <p:scale>
          <a:sx n="100" d="100"/>
          <a:sy n="100" d="100"/>
        </p:scale>
        <p:origin x="-120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DBC8D-66B3-4CC9-AE65-D213BB303FF9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6BA10-1D11-4A60-9FCF-4A23E6117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E0088-A034-462C-B23A-9DBBB329FECC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5570E-98D3-4BAD-A31D-0BE1DCCD6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1A1D5-DE47-4DF2-B87A-402DCE2D5B15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DDF2C-D7C3-467B-8E0C-729D93AAA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5B3FB-4959-4152-B850-E0AC5E2C6D72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867F2-C1A6-4D48-A431-8141CEF15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2E3E2-6D5F-4A06-996C-ABFBB8BC6807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78C99-BF63-4AC2-AFD8-DFE9810C3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D8377-6EF8-42E1-8B8A-BE63BC1B0DFC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15F6D-2403-4C1A-BF24-60015DD0D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477B1-28C6-4306-AD99-E396AB8F7B71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49222-E803-4F52-AE71-9B22AEA73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68515-4701-4C76-8F19-351811EFC9DD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D4F39-035F-4191-B0BF-95500886B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EE1D7-10DF-4744-A21F-BE80BA8B691C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4C703-9565-4AAE-BBA8-F3FC520B2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723FC-48FF-43CB-B10C-1AD53456C221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C5918-78DA-4E16-8E36-E705E35A3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0DE0B-C403-4755-B3F4-F51D9BC6DDEA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B4C6A-0B8D-4F6A-A3BB-CAB5145E7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18CFFA-076F-4D78-9033-86D053208991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48EB8A-A686-40F1-B630-9A35BD956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Содержимое 5" descr="Фон для презентац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428596" y="1000108"/>
            <a:ext cx="8278813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endParaRPr lang="ru-RU" sz="3800" dirty="0">
              <a:solidFill>
                <a:srgbClr val="322971"/>
              </a:solidFill>
              <a:latin typeface="Franklin Gothic Medium" pitchFamily="34" charset="0"/>
            </a:endParaRPr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>
              <a:latin typeface="Franklin Gothic Medium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CA458"/>
                </a:solidFill>
                <a:latin typeface="Times New Roman" pitchFamily="18" charset="0"/>
                <a:cs typeface="Times New Roman" pitchFamily="18" charset="0"/>
              </a:rPr>
              <a:t>Мастер-класс «Научный локомотив»</a:t>
            </a:r>
          </a:p>
          <a:p>
            <a:pPr algn="ctr"/>
            <a:endParaRPr lang="ru-RU" sz="3200" b="1" dirty="0" smtClean="0">
              <a:solidFill>
                <a:srgbClr val="0CA4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solidFill>
                <a:srgbClr val="0CA4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solidFill>
                <a:srgbClr val="0CA4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solidFill>
                <a:srgbClr val="0CA4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Организаторы –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Низамутдинова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Н.С.,  проректор по науке и инновационной деятельности Южно-Уральского ГАУ, Степанова К.В., председатель СМУиС</a:t>
            </a:r>
          </a:p>
          <a:p>
            <a:pPr algn="ctr"/>
            <a:endParaRPr lang="ru-RU" sz="3200" b="1" dirty="0" smtClean="0">
              <a:solidFill>
                <a:srgbClr val="0CA4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solidFill>
                <a:srgbClr val="0CA4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solidFill>
                <a:srgbClr val="0CA4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>
              <a:solidFill>
                <a:srgbClr val="0CA4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358082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CA458"/>
                </a:solidFill>
              </a:rPr>
              <a:t>Цель работы</a:t>
            </a:r>
            <a:endParaRPr lang="ru-RU" dirty="0">
              <a:solidFill>
                <a:srgbClr val="0CA45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7848872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/>
              <a:t>Во </a:t>
            </a:r>
            <a:r>
              <a:rPr lang="ru-RU" sz="1800" dirty="0"/>
              <a:t>введении в обязательном порядке четко </a:t>
            </a:r>
            <a:r>
              <a:rPr lang="ru-RU" sz="1800" dirty="0" smtClean="0"/>
              <a:t>формулируются </a:t>
            </a:r>
            <a:r>
              <a:rPr lang="ru-RU" sz="1800" dirty="0"/>
              <a:t>цель </a:t>
            </a:r>
            <a:r>
              <a:rPr lang="ru-RU" sz="1800" dirty="0" smtClean="0"/>
              <a:t>исследования</a:t>
            </a:r>
            <a:r>
              <a:rPr lang="ru-RU" sz="1800" dirty="0"/>
              <a:t>.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b="1" dirty="0" smtClean="0"/>
              <a:t>Цель исследования </a:t>
            </a:r>
            <a:r>
              <a:rPr lang="ru-RU" sz="1800" dirty="0" smtClean="0"/>
              <a:t>– это определенная идея, ключевая </a:t>
            </a:r>
            <a:r>
              <a:rPr lang="ru-RU" sz="1800" dirty="0"/>
              <a:t>мысль, раскрытию которой </a:t>
            </a:r>
            <a:r>
              <a:rPr lang="ru-RU" sz="1800" dirty="0" smtClean="0"/>
              <a:t>посвящена статья. </a:t>
            </a:r>
          </a:p>
          <a:p>
            <a:pPr marL="0" indent="0" algn="just">
              <a:buNone/>
            </a:pPr>
            <a:r>
              <a:rPr lang="ru-RU" sz="1800" dirty="0" smtClean="0"/>
              <a:t>Чтобы </a:t>
            </a:r>
            <a:r>
              <a:rPr lang="ru-RU" sz="1800" dirty="0"/>
              <a:t>сформулировать цель, необходимо ответить на вопрос: «Что вы хотите </a:t>
            </a:r>
            <a:r>
              <a:rPr lang="ru-RU" sz="1800" dirty="0" smtClean="0"/>
              <a:t>достичь </a:t>
            </a:r>
            <a:r>
              <a:rPr lang="ru-RU" sz="1800" dirty="0"/>
              <a:t>в </a:t>
            </a:r>
            <a:r>
              <a:rPr lang="ru-RU" sz="1800" dirty="0" smtClean="0"/>
              <a:t>результате </a:t>
            </a:r>
            <a:r>
              <a:rPr lang="ru-RU" sz="1800" dirty="0"/>
              <a:t>проведенного исследования?»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Этим </a:t>
            </a:r>
            <a:r>
              <a:rPr lang="ru-RU" sz="1800" dirty="0"/>
              <a:t>итогом могут быть новая методика, </a:t>
            </a:r>
            <a:r>
              <a:rPr lang="ru-RU" sz="1800" dirty="0" smtClean="0"/>
              <a:t>закономерности, классификация</a:t>
            </a:r>
            <a:r>
              <a:rPr lang="ru-RU" sz="1800" dirty="0"/>
              <a:t>, алгоритм, структура, новый вариант известной </a:t>
            </a:r>
            <a:r>
              <a:rPr lang="ru-RU" sz="1800" dirty="0" smtClean="0"/>
              <a:t>технологии </a:t>
            </a:r>
            <a:r>
              <a:rPr lang="ru-RU" sz="1800" dirty="0"/>
              <a:t>и т. д.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Формулировка </a:t>
            </a:r>
            <a:r>
              <a:rPr lang="ru-RU" sz="1800" dirty="0"/>
              <a:t>цели любой работы, как правило, начинается с глаголов: выяснить, выявить, сформировать, обосновать, проверить, определить и т. п. 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039060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0CA458"/>
                </a:solidFill>
              </a:rPr>
              <a:t>Методология или материалы и методы исследований</a:t>
            </a:r>
            <a:endParaRPr lang="ru-RU" sz="3600" dirty="0">
              <a:solidFill>
                <a:srgbClr val="0CA45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44584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/>
              <a:t>В данном разделе описывается последовательность выполнения исследования и обосновывается выбор используемых методов. Он должен дать возможность </a:t>
            </a:r>
            <a:r>
              <a:rPr lang="ru-RU" sz="1800" dirty="0" smtClean="0"/>
              <a:t>оценить </a:t>
            </a:r>
            <a:r>
              <a:rPr lang="ru-RU" sz="1800" dirty="0"/>
              <a:t>правильность этого выбора, надежность и аргументированность полученных результатов. Смысл информации, излагаемой в этом разделе, заключается в том, чтобы другой ученый достаточной квалификации смог воспроизвести исследование, основываясь на приведенных методах. Отсылка к литературным источникам без описания сути метода возможна только при условии его </a:t>
            </a:r>
            <a:r>
              <a:rPr lang="ru-RU" sz="1800" dirty="0" smtClean="0"/>
              <a:t>стандартности.</a:t>
            </a:r>
          </a:p>
        </p:txBody>
      </p:sp>
    </p:spTree>
    <p:extLst>
      <p:ext uri="{BB962C8B-B14F-4D97-AF65-F5344CB8AC3E}">
        <p14:creationId xmlns:p14="http://schemas.microsoft.com/office/powerpoint/2010/main" val="645168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0CA458"/>
                </a:solidFill>
              </a:rPr>
              <a:t>Результаты исследований</a:t>
            </a:r>
            <a:endParaRPr lang="ru-RU" sz="3600" dirty="0">
              <a:solidFill>
                <a:srgbClr val="0CA45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309939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/>
              <a:t>занимают </a:t>
            </a:r>
            <a:r>
              <a:rPr lang="ru-RU" sz="1800" dirty="0"/>
              <a:t>центральное место в научной </a:t>
            </a:r>
            <a:r>
              <a:rPr lang="ru-RU" sz="1800" dirty="0" smtClean="0"/>
              <a:t>статье и представляют авторский </a:t>
            </a:r>
            <a:r>
              <a:rPr lang="ru-RU" sz="1800" dirty="0"/>
              <a:t>аналитический, систематизированный статистический материал.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Результаты </a:t>
            </a:r>
            <a:r>
              <a:rPr lang="ru-RU" sz="1800" dirty="0"/>
              <a:t>проведенного исследования необходимо описывать достаточно полно, чтобы </a:t>
            </a:r>
            <a:r>
              <a:rPr lang="ru-RU" sz="1800" dirty="0" smtClean="0"/>
              <a:t>охарактеризовать </a:t>
            </a:r>
            <a:r>
              <a:rPr lang="ru-RU" sz="1800" dirty="0"/>
              <a:t>этапы </a:t>
            </a:r>
            <a:r>
              <a:rPr lang="ru-RU" sz="1800" dirty="0" smtClean="0"/>
              <a:t>изменений, обоснованность </a:t>
            </a:r>
            <a:r>
              <a:rPr lang="ru-RU" sz="1800" dirty="0"/>
              <a:t>сделанных автором </a:t>
            </a:r>
            <a:r>
              <a:rPr lang="ru-RU" sz="1800" dirty="0" smtClean="0"/>
              <a:t>выводов, а также доказательства рабочей гипотезы </a:t>
            </a:r>
            <a:r>
              <a:rPr lang="ru-RU" sz="1800" dirty="0"/>
              <a:t>(гипотезы). </a:t>
            </a:r>
            <a:r>
              <a:rPr lang="ru-RU" sz="1800" dirty="0" smtClean="0"/>
              <a:t>Результаты </a:t>
            </a:r>
            <a:r>
              <a:rPr lang="ru-RU" sz="1800" dirty="0"/>
              <a:t>при необходимости подтверждаются иллюстрациями — таблицами, графиками, рисунками, которые представляют исходный </a:t>
            </a:r>
            <a:r>
              <a:rPr lang="ru-RU" sz="1800" dirty="0" smtClean="0"/>
              <a:t>материал. </a:t>
            </a:r>
            <a:r>
              <a:rPr lang="ru-RU" sz="1800" dirty="0"/>
              <a:t>Важно, чтобы проиллюстрированная информация не дублировала текст.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Для достижения оригинальности текста необходимо результаты сопоставить </a:t>
            </a:r>
            <a:r>
              <a:rPr lang="ru-RU" sz="1800" dirty="0"/>
              <a:t>с предыдущими работами в этой области как </a:t>
            </a:r>
            <a:r>
              <a:rPr lang="ru-RU" sz="1800" dirty="0" smtClean="0"/>
              <a:t>самого автора</a:t>
            </a:r>
            <a:r>
              <a:rPr lang="ru-RU" sz="1800" dirty="0"/>
              <a:t>, так и других </a:t>
            </a:r>
            <a:r>
              <a:rPr lang="ru-RU" sz="1800" dirty="0" smtClean="0"/>
              <a:t>исследователей, сделав ссылки на источники. </a:t>
            </a:r>
          </a:p>
        </p:txBody>
      </p:sp>
    </p:spTree>
    <p:extLst>
      <p:ext uri="{BB962C8B-B14F-4D97-AF65-F5344CB8AC3E}">
        <p14:creationId xmlns:p14="http://schemas.microsoft.com/office/powerpoint/2010/main" val="96276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0CA458"/>
                </a:solidFill>
              </a:rPr>
              <a:t>Заключение или выводы</a:t>
            </a:r>
            <a:endParaRPr lang="ru-RU" sz="3600" dirty="0">
              <a:solidFill>
                <a:srgbClr val="0CA45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2941787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/>
              <a:t>Заключение содержит краткую формулировку результатов исследования. В нем в сжатом виде повторяются главные мысли основной части работы. Всякие повторы излагаемого материала лучше оформлять новыми фразами, новыми формулировками, отличающимися от высказанных в основной части статьи.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В </a:t>
            </a:r>
            <a:r>
              <a:rPr lang="ru-RU" sz="1800" dirty="0"/>
              <a:t>этом разделе необходимо </a:t>
            </a:r>
            <a:r>
              <a:rPr lang="ru-RU" sz="1800" b="1" dirty="0"/>
              <a:t>сопоставить полученные результаты с обозначенной в начале работы целью</a:t>
            </a:r>
            <a:r>
              <a:rPr lang="ru-RU" sz="1800" dirty="0"/>
              <a:t>. </a:t>
            </a: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060407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0CA458"/>
                </a:solidFill>
              </a:rPr>
              <a:t>Аннотация и ключевые слова</a:t>
            </a:r>
            <a:endParaRPr lang="ru-RU" sz="3600" dirty="0">
              <a:solidFill>
                <a:srgbClr val="0CA45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021907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/>
              <a:t>Аннотацию пишут </a:t>
            </a:r>
            <a:r>
              <a:rPr lang="ru-RU" sz="1800" dirty="0"/>
              <a:t>после завершения работы над основным текстом статьи. Она включает характеристику </a:t>
            </a:r>
            <a:r>
              <a:rPr lang="ru-RU" sz="1800" dirty="0" smtClean="0"/>
              <a:t>цели работы, </a:t>
            </a:r>
            <a:r>
              <a:rPr lang="ru-RU" sz="1800" dirty="0"/>
              <a:t>краткую характеристику материалов и методов </a:t>
            </a:r>
            <a:r>
              <a:rPr lang="ru-RU" sz="1800" dirty="0" smtClean="0"/>
              <a:t>исследований и </a:t>
            </a:r>
            <a:r>
              <a:rPr lang="ru-RU" sz="1800" dirty="0"/>
              <a:t>ее </a:t>
            </a:r>
            <a:r>
              <a:rPr lang="ru-RU" sz="1800" dirty="0" smtClean="0"/>
              <a:t>результатов, которые берутся </a:t>
            </a:r>
            <a:r>
              <a:rPr lang="ru-RU" sz="1800" dirty="0"/>
              <a:t>из раздела «Заключение или выводы»</a:t>
            </a:r>
            <a:r>
              <a:rPr lang="ru-RU" sz="1800" dirty="0" smtClean="0"/>
              <a:t>. </a:t>
            </a:r>
          </a:p>
          <a:p>
            <a:pPr marL="0" indent="0" algn="just">
              <a:buNone/>
            </a:pPr>
            <a:r>
              <a:rPr lang="ru-RU" sz="1800" dirty="0" smtClean="0"/>
              <a:t>Аннотация </a:t>
            </a:r>
            <a:r>
              <a:rPr lang="ru-RU" sz="1800" dirty="0"/>
              <a:t>выполняет следующие функции: — позволяет определить основное содержание статьи, его релевантность и решить, следует ли обращаться к полному тексту публикации; — предоставляет информацию о статье и устраняет необходимость чтения ее полного текста в случае, если статья представляет для читателя второстепенный интерес; </a:t>
            </a:r>
            <a:r>
              <a:rPr lang="ru-RU" sz="1800" dirty="0" smtClean="0"/>
              <a:t>используется </a:t>
            </a:r>
            <a:r>
              <a:rPr lang="ru-RU" sz="1800" dirty="0"/>
              <a:t>в информационных, в том числе автоматизированных, системах для поиска документов и информации</a:t>
            </a:r>
            <a:r>
              <a:rPr lang="ru-RU" sz="1800" dirty="0" smtClean="0"/>
              <a:t>.</a:t>
            </a:r>
          </a:p>
          <a:p>
            <a:pPr marL="0" indent="0" algn="just">
              <a:buNone/>
            </a:pPr>
            <a:r>
              <a:rPr lang="ru-RU" sz="1800" dirty="0"/>
              <a:t>Ключевые слова выражают основное смысловое содержание статьи, служат ориентиром </a:t>
            </a:r>
            <a:r>
              <a:rPr lang="ru-RU" sz="1800" dirty="0" smtClean="0"/>
              <a:t>для </a:t>
            </a:r>
            <a:r>
              <a:rPr lang="ru-RU" sz="1800" dirty="0"/>
              <a:t>поиска статей в электронных базах. Размещаются после аннотации в количестве 4—8 </a:t>
            </a:r>
            <a:r>
              <a:rPr lang="ru-RU" sz="1800" dirty="0" smtClean="0"/>
              <a:t>слов. Должны </a:t>
            </a:r>
            <a:r>
              <a:rPr lang="ru-RU" sz="1800" dirty="0"/>
              <a:t>отражать дисциплину (область науки, в рамках которой написана статья), тему, цель, объект исследования.</a:t>
            </a: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960579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CA458"/>
                </a:solidFill>
              </a:rPr>
              <a:t>Список литературы</a:t>
            </a:r>
            <a:endParaRPr lang="ru-RU" sz="3600" dirty="0">
              <a:solidFill>
                <a:srgbClr val="0CA45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021907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/>
              <a:t>Список литературы (библиографический список) является неотъемлемой частью каждой научной статьи.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Русскоязычная </a:t>
            </a:r>
            <a:r>
              <a:rPr lang="ru-RU" sz="1800" dirty="0"/>
              <a:t>версия списка литературы оформляется в соответствии с ГОСТ Р 7.0.5.-2008, все источники приводятся на языке </a:t>
            </a:r>
            <a:r>
              <a:rPr lang="ru-RU" sz="1800" dirty="0" smtClean="0"/>
              <a:t>оригинала.</a:t>
            </a:r>
          </a:p>
          <a:p>
            <a:pPr marL="0" indent="0" algn="just">
              <a:buNone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655567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2348880"/>
            <a:ext cx="871296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CA4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endParaRPr lang="ru-RU" sz="1600" dirty="0" smtClean="0"/>
          </a:p>
          <a:p>
            <a:pPr lvl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Содержимое 5" descr="Фон для презентац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3786182" y="500042"/>
            <a:ext cx="4889506" cy="489364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800" dirty="0">
              <a:solidFill>
                <a:srgbClr val="32297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CA458"/>
                </a:solidFill>
                <a:latin typeface="Times New Roman" pitchFamily="18" charset="0"/>
                <a:cs typeface="Times New Roman" pitchFamily="18" charset="0"/>
              </a:rPr>
              <a:t>«Приемы и методы, используемые при написании оригинального авторского текста»</a:t>
            </a:r>
          </a:p>
          <a:p>
            <a:pPr algn="ctr"/>
            <a:endParaRPr lang="ru-RU" sz="2400" b="1" dirty="0" smtClean="0">
              <a:solidFill>
                <a:srgbClr val="0CA45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CA45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CA45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Докладчик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Дерхо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Марина Аркадьевна, доктор биологических наук, профессор, зав. кафедрой естественнонаучных дисциплин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643050"/>
            <a:ext cx="2643206" cy="3571900"/>
          </a:xfrm>
          <a:prstGeom prst="rect">
            <a:avLst/>
          </a:prstGeom>
          <a:gradFill>
            <a:gsLst>
              <a:gs pos="0">
                <a:srgbClr val="0CA458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0CA458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rgbClr val="0CA458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CA458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 l="31599" t="27335" r="45387" b="13428"/>
          <a:stretch>
            <a:fillRect/>
          </a:stretch>
        </p:blipFill>
        <p:spPr bwMode="auto">
          <a:xfrm>
            <a:off x="928662" y="1785926"/>
            <a:ext cx="235745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CA458"/>
                </a:solidFill>
              </a:rPr>
              <a:t>Авторский текст</a:t>
            </a:r>
            <a:endParaRPr lang="ru-RU" dirty="0">
              <a:solidFill>
                <a:srgbClr val="0CA458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628800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 smtClean="0"/>
              <a:t>это </a:t>
            </a:r>
            <a:r>
              <a:rPr lang="ru-RU" dirty="0"/>
              <a:t>текст, который автор написал сам, </a:t>
            </a:r>
            <a:r>
              <a:rPr lang="ru-RU" dirty="0" smtClean="0"/>
              <a:t>не </a:t>
            </a:r>
            <a:r>
              <a:rPr lang="ru-RU" dirty="0"/>
              <a:t>пользуясь другими источниками информации, и не стремясь создать текст, похожий по смыслу на чей-то опубликованный текст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Однако это определение </a:t>
            </a:r>
            <a:r>
              <a:rPr lang="ru-RU" dirty="0"/>
              <a:t>в отношении научного текста </a:t>
            </a:r>
            <a:r>
              <a:rPr lang="ru-RU" dirty="0" smtClean="0"/>
              <a:t>не корректно отражает понятие «авторский текст», так как логическое изложение материала в научном тексте должно основываться на общепринятых научных теориях, закономерностях, концепциях и постулатах.</a:t>
            </a:r>
          </a:p>
          <a:p>
            <a:pPr algn="just"/>
            <a:r>
              <a:rPr lang="ru-RU" dirty="0" smtClean="0"/>
              <a:t>      Критерием </a:t>
            </a:r>
            <a:r>
              <a:rPr lang="ru-RU" dirty="0" smtClean="0"/>
              <a:t>авторского текста  в научных публикациях является отсутствие </a:t>
            </a:r>
            <a:r>
              <a:rPr lang="ru-RU" b="1" dirty="0" smtClean="0"/>
              <a:t>заимствований</a:t>
            </a:r>
            <a:r>
              <a:rPr lang="ru-RU" dirty="0" smtClean="0"/>
              <a:t>. В идеале оно должно составлять 0,0%, рецензируемые журналы  допускают заимствование до 20,0%. Минимальный уровень оригинальности текста 80,0%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087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CA458"/>
                </a:solidFill>
              </a:rPr>
              <a:t>Научная статья</a:t>
            </a:r>
            <a:endParaRPr lang="ru-RU" dirty="0">
              <a:solidFill>
                <a:srgbClr val="0CA458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6119" y="1196752"/>
            <a:ext cx="79208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Научная статья </a:t>
            </a:r>
            <a:r>
              <a:rPr lang="ru-RU" dirty="0" smtClean="0"/>
              <a:t>– это оформленный </a:t>
            </a:r>
            <a:r>
              <a:rPr lang="ru-RU" dirty="0"/>
              <a:t>результат работы </a:t>
            </a:r>
            <a:r>
              <a:rPr lang="ru-RU" dirty="0" smtClean="0"/>
              <a:t>по определенной теме. Их делят на теоретические </a:t>
            </a:r>
            <a:r>
              <a:rPr lang="ru-RU" dirty="0"/>
              <a:t>и эмпирические. </a:t>
            </a:r>
            <a:endParaRPr lang="ru-RU" dirty="0" smtClean="0"/>
          </a:p>
          <a:p>
            <a:pPr algn="just"/>
            <a:r>
              <a:rPr lang="ru-RU" b="1" dirty="0" smtClean="0"/>
              <a:t>Теоретическая статья </a:t>
            </a:r>
            <a:r>
              <a:rPr lang="ru-RU" dirty="0" smtClean="0"/>
              <a:t>– это исследование на основе анализа данных, имеющихся в научной литературе, с последующим моделированием определенной структуры текста.</a:t>
            </a:r>
          </a:p>
          <a:p>
            <a:pPr algn="just"/>
            <a:r>
              <a:rPr lang="ru-RU" b="1" dirty="0" smtClean="0"/>
              <a:t>Эмпирическая статья</a:t>
            </a:r>
            <a:r>
              <a:rPr lang="ru-RU" dirty="0" smtClean="0"/>
              <a:t> – это совокупность теоретических данных и результатов эксперимента, наблюдений или опытов. </a:t>
            </a:r>
          </a:p>
          <a:p>
            <a:r>
              <a:rPr lang="ru-RU" dirty="0" smtClean="0"/>
              <a:t>Главная </a:t>
            </a:r>
            <a:r>
              <a:rPr lang="ru-RU" b="1" dirty="0"/>
              <a:t>цель</a:t>
            </a:r>
            <a:r>
              <a:rPr lang="ru-RU" dirty="0"/>
              <a:t> научной публикации — познакомить научное сообщество с результатами исследования автора, а также обозначить его приоритет в избранной области науки. </a:t>
            </a:r>
            <a:endParaRPr lang="ru-RU" dirty="0" smtClean="0"/>
          </a:p>
          <a:p>
            <a:r>
              <a:rPr lang="ru-RU" dirty="0" smtClean="0"/>
              <a:t>Признаки научного текста:</a:t>
            </a:r>
          </a:p>
          <a:p>
            <a:pPr marL="342900" indent="-342900">
              <a:buAutoNum type="arabicPeriod"/>
            </a:pPr>
            <a:r>
              <a:rPr lang="ru-RU" dirty="0" smtClean="0"/>
              <a:t>Объективность -  при изложении материала основываться на существующих в науке теориях, закономерностях, концепциях и т.д.</a:t>
            </a:r>
          </a:p>
          <a:p>
            <a:r>
              <a:rPr lang="ru-RU" dirty="0" smtClean="0"/>
              <a:t>2. Логичность  - наличие жесткой смысловой связи в тексте.</a:t>
            </a:r>
          </a:p>
          <a:p>
            <a:r>
              <a:rPr lang="ru-RU" dirty="0" smtClean="0"/>
              <a:t>3. Точность – термины, используемые в тексте, должны быть </a:t>
            </a:r>
            <a:r>
              <a:rPr lang="ru-RU" dirty="0"/>
              <a:t>общеупотребительные; при введении нового, малоупотребительного термина обязательно объяснить его значение; не употреблять понятие, имеющее два значения, не указав, в каком из них оно будет </a:t>
            </a:r>
            <a:r>
              <a:rPr lang="ru-RU" dirty="0" smtClean="0"/>
              <a:t>применено.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83526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ru-RU" sz="3600" dirty="0">
                <a:solidFill>
                  <a:srgbClr val="0CA458"/>
                </a:solidFill>
              </a:rPr>
              <a:t>В начале работы над статьей </a:t>
            </a:r>
            <a:r>
              <a:rPr lang="ru-RU" sz="3600" dirty="0" smtClean="0">
                <a:solidFill>
                  <a:srgbClr val="0CA458"/>
                </a:solidFill>
              </a:rPr>
              <a:t>необходимо определить следующее:</a:t>
            </a:r>
            <a:endParaRPr lang="ru-RU" sz="3600" dirty="0">
              <a:solidFill>
                <a:srgbClr val="0CA45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ru-RU" sz="1800" dirty="0" smtClean="0"/>
              <a:t>Какова </a:t>
            </a:r>
            <a:r>
              <a:rPr lang="ru-RU" sz="1800" dirty="0"/>
              <a:t>основная цель </a:t>
            </a:r>
            <a:r>
              <a:rPr lang="ru-RU" sz="1800" dirty="0" smtClean="0"/>
              <a:t>статьи – теоретическая или эмпирическая? 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- определяет структуру статьи.</a:t>
            </a:r>
            <a:r>
              <a:rPr lang="ru-RU" sz="1800" dirty="0"/>
              <a:t>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В </a:t>
            </a:r>
            <a:r>
              <a:rPr lang="ru-RU" sz="1800" dirty="0"/>
              <a:t>журналах, рецензируемых ВАК, аспиранты и молодые ученые могут  публиковать эмпирический материал (анализ), положения заключительных частей диссертационного работы, где представлены собственные исследования, наработки автора, а не обзор литературных источников по проблеме исследования.</a:t>
            </a:r>
          </a:p>
          <a:p>
            <a:pPr marL="0" indent="0">
              <a:buNone/>
            </a:pPr>
            <a:r>
              <a:rPr lang="ru-RU" sz="1800" dirty="0" smtClean="0"/>
              <a:t>2.   В </a:t>
            </a:r>
            <a:r>
              <a:rPr lang="ru-RU" sz="1800" dirty="0"/>
              <a:t>чем </a:t>
            </a:r>
            <a:r>
              <a:rPr lang="ru-RU" sz="1800" dirty="0" smtClean="0"/>
              <a:t>заключается идея или гипотеза статьи? </a:t>
            </a:r>
          </a:p>
          <a:p>
            <a:pPr marL="0" indent="0" algn="just">
              <a:buNone/>
            </a:pPr>
            <a:r>
              <a:rPr lang="ru-RU" sz="1800" dirty="0"/>
              <a:t> </a:t>
            </a:r>
            <a:r>
              <a:rPr lang="ru-RU" sz="1800" dirty="0" smtClean="0"/>
              <a:t>   - помогает  сформулировать тему статьи, подобрать  теоретический материал по теме статьи (подтверждает Ваши данные, Вы намерены опровергнуть имеющиеся данные), а также результаты исследований.</a:t>
            </a:r>
          </a:p>
          <a:p>
            <a:pPr>
              <a:buAutoNum type="arabicPeriod" startAt="3"/>
            </a:pPr>
            <a:r>
              <a:rPr lang="ru-RU" sz="1800" dirty="0" smtClean="0"/>
              <a:t>Где </a:t>
            </a:r>
            <a:r>
              <a:rPr lang="ru-RU" sz="1800" dirty="0"/>
              <a:t>будет опубликована </a:t>
            </a:r>
            <a:r>
              <a:rPr lang="ru-RU" sz="1800" dirty="0" smtClean="0"/>
              <a:t>статья? 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- определяет правила оформления статьи.</a:t>
            </a:r>
          </a:p>
        </p:txBody>
      </p:sp>
    </p:spTree>
    <p:extLst>
      <p:ext uri="{BB962C8B-B14F-4D97-AF65-F5344CB8AC3E}">
        <p14:creationId xmlns:p14="http://schemas.microsoft.com/office/powerpoint/2010/main" val="1841416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CA458"/>
                </a:solidFill>
              </a:rPr>
              <a:t>СТРУКТУРА НАУЧНОЙ СТАТЬИ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Название </a:t>
            </a:r>
            <a:r>
              <a:rPr lang="ru-RU" dirty="0"/>
              <a:t>(заголовок).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 </a:t>
            </a:r>
            <a:r>
              <a:rPr lang="ru-RU" dirty="0"/>
              <a:t>Аннотация.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 </a:t>
            </a:r>
            <a:r>
              <a:rPr lang="ru-RU" dirty="0"/>
              <a:t>Ключевые слова.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 Введение и обзор </a:t>
            </a:r>
            <a:r>
              <a:rPr lang="ru-RU" dirty="0"/>
              <a:t>литературы.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Основная </a:t>
            </a:r>
            <a:r>
              <a:rPr lang="ru-RU" dirty="0"/>
              <a:t>часть (методология, результаты).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Заключение или выводы,  </a:t>
            </a:r>
            <a:r>
              <a:rPr lang="ru-RU" dirty="0"/>
              <a:t>дальнейшие перспективы исследования.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Список </a:t>
            </a:r>
            <a:r>
              <a:rPr lang="ru-RU" dirty="0"/>
              <a:t>литературы.</a:t>
            </a:r>
          </a:p>
        </p:txBody>
      </p:sp>
    </p:spTree>
    <p:extLst>
      <p:ext uri="{BB962C8B-B14F-4D97-AF65-F5344CB8AC3E}">
        <p14:creationId xmlns:p14="http://schemas.microsoft.com/office/powerpoint/2010/main" val="1701297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CA458"/>
                </a:solidFill>
              </a:rPr>
              <a:t>Название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ru-RU" sz="2800" dirty="0" smtClean="0"/>
              <a:t>Название должно отражать идею или содержание статьи, быть кратким и ясным.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Максимальная длина названия – 10-12 слов.</a:t>
            </a:r>
          </a:p>
          <a:p>
            <a:pPr marL="514350" indent="-514350" algn="just">
              <a:buAutoNum type="arabicPeriod"/>
            </a:pPr>
            <a:r>
              <a:rPr lang="ru-RU" sz="2800" dirty="0" smtClean="0"/>
              <a:t>При формулировании названия использовать научный стиль речи и общепринятые сокращения.</a:t>
            </a:r>
          </a:p>
          <a:p>
            <a:pPr marL="514350" indent="-514350" algn="just">
              <a:buAutoNum type="arabicPeriod"/>
            </a:pPr>
            <a:r>
              <a:rPr lang="ru-RU" sz="2800" dirty="0" smtClean="0"/>
              <a:t>Название определяет подбор теоретического </a:t>
            </a:r>
            <a:r>
              <a:rPr lang="ru-RU" sz="2800" dirty="0" smtClean="0"/>
              <a:t>материала (должен дать возможность сделать критический анализ проблемы), </a:t>
            </a:r>
            <a:r>
              <a:rPr lang="ru-RU" sz="2800" dirty="0" smtClean="0"/>
              <a:t>результатов экспериментальных исследований.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688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CA458"/>
                </a:solidFill>
              </a:rPr>
              <a:t>Введение и обзор литературы</a:t>
            </a:r>
            <a:endParaRPr lang="ru-RU" dirty="0">
              <a:solidFill>
                <a:srgbClr val="0CA45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525963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ru-RU" sz="1800" dirty="0" smtClean="0"/>
              <a:t>Введение – это обычно первый абзац научной </a:t>
            </a:r>
            <a:r>
              <a:rPr lang="ru-RU" sz="1800" dirty="0"/>
              <a:t>статьи. </a:t>
            </a:r>
            <a:r>
              <a:rPr lang="ru-RU" sz="1800" dirty="0" smtClean="0"/>
              <a:t>В нем дается вводная информация по теме статьи</a:t>
            </a:r>
            <a:r>
              <a:rPr lang="ru-RU" sz="1800" dirty="0"/>
              <a:t>, </a:t>
            </a:r>
            <a:r>
              <a:rPr lang="ru-RU" sz="1800" dirty="0" smtClean="0"/>
              <a:t>объясняется теоретическая и практическая значимость проблемы.</a:t>
            </a:r>
          </a:p>
          <a:p>
            <a:pPr marL="514350" indent="-514350" algn="just">
              <a:buAutoNum type="arabicPeriod"/>
            </a:pPr>
            <a:r>
              <a:rPr lang="ru-RU" sz="1800" dirty="0" smtClean="0"/>
              <a:t>Обзор литературы или степень разработанности проблемы – это критический обзор, обобщение основных знаний по теме статьи.</a:t>
            </a:r>
          </a:p>
          <a:p>
            <a:pPr marL="0" indent="0" algn="just">
              <a:buNone/>
            </a:pPr>
            <a:r>
              <a:rPr lang="ru-RU" sz="1800" dirty="0" smtClean="0"/>
              <a:t>Для снижения уровня заимствований можно использовать:</a:t>
            </a:r>
          </a:p>
          <a:p>
            <a:pPr algn="just">
              <a:buFontTx/>
              <a:buChar char="-"/>
            </a:pPr>
            <a:r>
              <a:rPr lang="ru-RU" sz="1800" dirty="0" smtClean="0"/>
              <a:t>цитирование, но это снижает оригинальность текста;</a:t>
            </a:r>
          </a:p>
          <a:p>
            <a:pPr algn="just">
              <a:buFontTx/>
              <a:buChar char="-"/>
            </a:pPr>
            <a:r>
              <a:rPr lang="ru-RU" sz="1800" dirty="0" smtClean="0"/>
              <a:t>прием, который называется ПАРАФРАЗ – это изложение текста своими словами или дополнительная манера выражения, косвенное цитирование. </a:t>
            </a:r>
          </a:p>
          <a:p>
            <a:pPr marL="0" indent="0" algn="ctr">
              <a:buNone/>
            </a:pPr>
            <a:r>
              <a:rPr lang="ru-RU" sz="2400" b="1" dirty="0" smtClean="0"/>
              <a:t>При использовании этого приема необходимо изменить структуру перефразируемого текста.</a:t>
            </a:r>
          </a:p>
          <a:p>
            <a:pPr marL="0" indent="0" algn="just">
              <a:buNone/>
            </a:pPr>
            <a:r>
              <a:rPr lang="ru-RU" sz="1800" dirty="0" smtClean="0"/>
              <a:t>Это достигается путем соединения разных </a:t>
            </a:r>
            <a:r>
              <a:rPr lang="ru-RU" sz="1800" dirty="0"/>
              <a:t>мысли в одном </a:t>
            </a:r>
            <a:r>
              <a:rPr lang="ru-RU" sz="1800" dirty="0" smtClean="0"/>
              <a:t>предложении, но после каждого косвенного цитирования ставится ссылка на источник, то есть авторство не присваивается.</a:t>
            </a:r>
          </a:p>
          <a:p>
            <a:pPr marL="0" indent="0" algn="just">
              <a:buNone/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983241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CA458"/>
                </a:solidFill>
              </a:rPr>
              <a:t>Парафраз и проблема плагиата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ru-RU" sz="1800" dirty="0"/>
              <a:t>Положительный момент </a:t>
            </a:r>
            <a:r>
              <a:rPr lang="ru-RU" sz="1800" dirty="0" smtClean="0"/>
              <a:t>- парафраз </a:t>
            </a:r>
            <a:r>
              <a:rPr lang="ru-RU" sz="1800" dirty="0"/>
              <a:t>уменьшает количество цитат и тем самым увеличивает уникальность вашей работы</a:t>
            </a:r>
            <a:r>
              <a:rPr lang="ru-RU" sz="1800" dirty="0" smtClean="0"/>
              <a:t>.</a:t>
            </a:r>
          </a:p>
          <a:p>
            <a:pPr marL="514350" indent="-514350" algn="just">
              <a:buAutoNum type="arabicPeriod"/>
            </a:pPr>
            <a:r>
              <a:rPr lang="ru-RU" sz="1800" dirty="0"/>
              <a:t>Отрицательный момент </a:t>
            </a:r>
            <a:r>
              <a:rPr lang="ru-RU" sz="1800" dirty="0" smtClean="0"/>
              <a:t>- неграмотный </a:t>
            </a:r>
            <a:r>
              <a:rPr lang="ru-RU" sz="1800" dirty="0"/>
              <a:t>парафраз – это, собственно, и есть плагиат</a:t>
            </a:r>
            <a:r>
              <a:rPr lang="ru-RU" sz="1800" dirty="0" smtClean="0"/>
              <a:t>. Для того чтобы этого избежать необходимо:</a:t>
            </a:r>
          </a:p>
          <a:p>
            <a:pPr algn="just">
              <a:buFontTx/>
              <a:buChar char="-"/>
            </a:pPr>
            <a:r>
              <a:rPr lang="ru-RU" sz="1800" dirty="0" smtClean="0"/>
              <a:t>сделать ссылку на используемый для парафраз источник и не использовать из него другие источники литературы:</a:t>
            </a:r>
          </a:p>
          <a:p>
            <a:pPr algn="just">
              <a:buFontTx/>
              <a:buChar char="-"/>
            </a:pPr>
            <a:r>
              <a:rPr lang="ru-RU" sz="1800" dirty="0" smtClean="0"/>
              <a:t>использовать или разбиение текста на более короткие и удобочитаемые предложения; или упрощение текста, или расширение за счет введения дополнительного материала.</a:t>
            </a:r>
          </a:p>
          <a:p>
            <a:pPr algn="just">
              <a:buFontTx/>
              <a:buChar char="-"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9777491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1222</TotalTime>
  <Words>1219</Words>
  <Application>Microsoft Office PowerPoint</Application>
  <PresentationFormat>Экран (4:3)</PresentationFormat>
  <Paragraphs>89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Авторский текст</vt:lpstr>
      <vt:lpstr>Научная статья</vt:lpstr>
      <vt:lpstr>В начале работы над статьей необходимо определить следующее:</vt:lpstr>
      <vt:lpstr>СТРУКТУРА НАУЧНОЙ СТАТЬИ</vt:lpstr>
      <vt:lpstr>Название</vt:lpstr>
      <vt:lpstr>Введение и обзор литературы</vt:lpstr>
      <vt:lpstr>Парафраз и проблема плагиата</vt:lpstr>
      <vt:lpstr>Цель работы</vt:lpstr>
      <vt:lpstr>Методология или материалы и методы исследований</vt:lpstr>
      <vt:lpstr>Результаты исследований</vt:lpstr>
      <vt:lpstr>Заключение или выводы</vt:lpstr>
      <vt:lpstr>Аннотация и ключевые слова</vt:lpstr>
      <vt:lpstr>Список литературы</vt:lpstr>
      <vt:lpstr>Презентация PowerPoint</vt:lpstr>
    </vt:vector>
  </TitlesOfParts>
  <Company>AgroUn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UVC</dc:creator>
  <cp:lastModifiedBy>RePack by Diakov</cp:lastModifiedBy>
  <cp:revision>135</cp:revision>
  <dcterms:created xsi:type="dcterms:W3CDTF">2016-11-29T03:03:12Z</dcterms:created>
  <dcterms:modified xsi:type="dcterms:W3CDTF">2023-02-08T09:39:05Z</dcterms:modified>
</cp:coreProperties>
</file>